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2"/>
  </p:notesMasterIdLst>
  <p:handoutMasterIdLst>
    <p:handoutMasterId r:id="rId13"/>
  </p:handoutMasterIdLst>
  <p:sldIdLst>
    <p:sldId id="295" r:id="rId2"/>
    <p:sldId id="290" r:id="rId3"/>
    <p:sldId id="292" r:id="rId4"/>
    <p:sldId id="294" r:id="rId5"/>
    <p:sldId id="296" r:id="rId6"/>
    <p:sldId id="291" r:id="rId7"/>
    <p:sldId id="298" r:id="rId8"/>
    <p:sldId id="297" r:id="rId9"/>
    <p:sldId id="300" r:id="rId10"/>
    <p:sldId id="299" r:id="rId1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8F8F8"/>
    <a:srgbClr val="292C48"/>
    <a:srgbClr val="2C2D39"/>
    <a:srgbClr val="242630"/>
    <a:srgbClr val="2A1F43"/>
    <a:srgbClr val="0C1B43"/>
    <a:srgbClr val="000000"/>
    <a:srgbClr val="1D2225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0582" autoAdjust="0"/>
  </p:normalViewPr>
  <p:slideViewPr>
    <p:cSldViewPr snapToGrid="0" snapToObjects="1">
      <p:cViewPr varScale="1">
        <p:scale>
          <a:sx n="131" d="100"/>
          <a:sy n="131" d="100"/>
        </p:scale>
        <p:origin x="4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2021/5/15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2.tiff>
</file>

<file path=ppt/media/image3.png>
</file>

<file path=ppt/media/image4.tiff>
</file>

<file path=ppt/media/image5.jpe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2021/5/15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94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PROJECT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CS562-A</a:t>
            </a:r>
            <a:r>
              <a:rPr lang="zh-CN" altLang="en-US" dirty="0"/>
              <a:t> 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22">
            <a:extLst>
              <a:ext uri="{FF2B5EF4-FFF2-40B4-BE49-F238E27FC236}">
                <a16:creationId xmlns:a16="http://schemas.microsoft.com/office/drawing/2014/main" id="{776D3C1D-3FFD-443B-A2DF-3B272C64C6BA}"/>
              </a:ext>
            </a:extLst>
          </p:cNvPr>
          <p:cNvSpPr txBox="1">
            <a:spLocks/>
          </p:cNvSpPr>
          <p:nvPr/>
        </p:nvSpPr>
        <p:spPr>
          <a:xfrm>
            <a:off x="7991293" y="5175090"/>
            <a:ext cx="4029864" cy="1283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i="0" kern="120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ZHIPENG YIN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Zichong Wang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4CB57-C221-4F09-BA3A-D84DE332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498B82-DFD3-4036-A1D1-1C6C75927B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6E616F-49F5-423F-B07E-8F6574C96722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BF47C6-5EB7-473C-B862-28F5DA647C6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59B422-7EED-40EA-A8C4-7BA9948BBA3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A51349F-DEC5-44D8-85D1-FF65A4711E2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982855"/>
          </a:xfrm>
        </p:spPr>
        <p:txBody>
          <a:bodyPr rtlCol="0">
            <a:noAutofit/>
          </a:bodyPr>
          <a:lstStyle/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Ad-hoc OLAP queries expressed in standard SQL. OLAP queries can be also considered as data mining. </a:t>
            </a:r>
          </a:p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 OLAP Queries is little has been done on query optimization of complex ad hoc decision support queries. To express such queries in SQL, a high degree of redundancy is required: multiple self-joins, correlated subqueries and repeated group-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bys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leads to complicated queries, difficult to understand and optimized.</a:t>
            </a:r>
          </a:p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is that a traditional SQL optimizer will not consider the “big picture”, but will try to optimize a series of joins and aggregations, which is not always the best approach.</a:t>
            </a:r>
            <a:r>
              <a:rPr 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US" altLang="ja-JP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SQL  require several views joined together or correlated subqueries. These complex representations lack succinctness, a necessary aspect for efficient optimization.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SQL Query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this project, we build a query processing engine to improve Ad-Hoc OLAP queries efficiency. The project accepts read queries in the specified format. After that the project will generates a Query file. Based on the compiling and running the Query file, the project can output the result for the input query.</a:t>
            </a:r>
          </a:p>
          <a:p>
            <a:pPr rtl="0"/>
            <a:endParaRPr 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Purpose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3870002" y="1584183"/>
            <a:ext cx="8321998" cy="529581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5299925" y="144555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31459" y="2500710"/>
            <a:ext cx="7345409" cy="3748232"/>
          </a:xfrm>
        </p:spPr>
        <p:txBody>
          <a:bodyPr rtlCol="0">
            <a:normAutofit lnSpcReduction="10000"/>
          </a:bodyPr>
          <a:lstStyle/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novelty of Extended Multi-Feature query was the introduction of the concept of grouping variables. We can define for each group several grouping variables. The scope of these grouping variables is entire relation. </a:t>
            </a:r>
          </a:p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newly introduced SUCHTHAT clause acts as a where clause for these variables: there exists one condition for each grouping variable. These defining conditions may involve constants, aggregates of the group, or aggregates of previously defined grouping variables.</a:t>
            </a:r>
          </a:p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group by clause is the same as in standard SQL, with the following addition: after specifying the grouping attributes, it may contain grouping variables.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4360" y="1791660"/>
            <a:ext cx="6044503" cy="583800"/>
          </a:xfrm>
        </p:spPr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EMF Query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Rough Structure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7C7C70A-63CA-4B4A-8B4F-E2E88E16BBDF}"/>
              </a:ext>
            </a:extLst>
          </p:cNvPr>
          <p:cNvSpPr/>
          <p:nvPr/>
        </p:nvSpPr>
        <p:spPr>
          <a:xfrm>
            <a:off x="579828" y="1997702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EF963ED-39C6-4E60-BF6F-48BF179C203C}"/>
              </a:ext>
            </a:extLst>
          </p:cNvPr>
          <p:cNvSpPr/>
          <p:nvPr/>
        </p:nvSpPr>
        <p:spPr>
          <a:xfrm>
            <a:off x="4910608" y="1998787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Translated      EMF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SQL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77EEE2D-6924-487D-8807-C70015019C27}"/>
              </a:ext>
            </a:extLst>
          </p:cNvPr>
          <p:cNvSpPr/>
          <p:nvPr/>
        </p:nvSpPr>
        <p:spPr>
          <a:xfrm>
            <a:off x="9241389" y="1997702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Analysis of EMF SQL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C0046FE-C866-441C-9124-D5E14515C30C}"/>
              </a:ext>
            </a:extLst>
          </p:cNvPr>
          <p:cNvSpPr/>
          <p:nvPr/>
        </p:nvSpPr>
        <p:spPr>
          <a:xfrm>
            <a:off x="9241390" y="4415717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 err="1">
                <a:solidFill>
                  <a:schemeClr val="tx1"/>
                </a:solidFill>
              </a:rPr>
              <a:t>ProjMian</a:t>
            </a:r>
            <a:endParaRPr lang="en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.java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40D4DD1-7F26-4CCD-B8F3-3ACD73E984FC}"/>
              </a:ext>
            </a:extLst>
          </p:cNvPr>
          <p:cNvSpPr/>
          <p:nvPr/>
        </p:nvSpPr>
        <p:spPr>
          <a:xfrm>
            <a:off x="4927764" y="4474924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CN" dirty="0">
                <a:solidFill>
                  <a:schemeClr val="tx1"/>
                </a:solidFill>
              </a:rPr>
              <a:t>Generate</a:t>
            </a:r>
          </a:p>
          <a:p>
            <a:pPr algn="ctr"/>
            <a:r>
              <a:rPr lang="en" altLang="zh-CN" dirty="0">
                <a:solidFill>
                  <a:schemeClr val="tx1"/>
                </a:solidFill>
              </a:rPr>
              <a:t>Start</a:t>
            </a:r>
            <a:r>
              <a:rPr lang="en-US" altLang="zh-CN" dirty="0">
                <a:solidFill>
                  <a:schemeClr val="tx1"/>
                </a:solidFill>
              </a:rPr>
              <a:t>.java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7A2C128-505E-49AE-AF06-CAA4F4A73C89}"/>
              </a:ext>
            </a:extLst>
          </p:cNvPr>
          <p:cNvSpPr/>
          <p:nvPr/>
        </p:nvSpPr>
        <p:spPr>
          <a:xfrm>
            <a:off x="579826" y="4520553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417D63F2-B876-4C44-BDC4-F7A62F0F8B48}"/>
              </a:ext>
            </a:extLst>
          </p:cNvPr>
          <p:cNvSpPr/>
          <p:nvPr/>
        </p:nvSpPr>
        <p:spPr>
          <a:xfrm>
            <a:off x="2216512" y="2189900"/>
            <a:ext cx="2568474" cy="241705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highlight>
                <a:srgbClr val="F8F8F8"/>
              </a:highlight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5E12169B-9271-468C-BB1C-80A25FFE4D3F}"/>
              </a:ext>
            </a:extLst>
          </p:cNvPr>
          <p:cNvSpPr/>
          <p:nvPr/>
        </p:nvSpPr>
        <p:spPr>
          <a:xfrm>
            <a:off x="6547291" y="2180421"/>
            <a:ext cx="2568474" cy="241705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9FCE50-6DE9-443C-B872-99C4C12B36A7}"/>
              </a:ext>
            </a:extLst>
          </p:cNvPr>
          <p:cNvSpPr txBox="1"/>
          <p:nvPr/>
        </p:nvSpPr>
        <p:spPr>
          <a:xfrm>
            <a:off x="658134" y="2166366"/>
            <a:ext cx="143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EMF SQL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D1440C-E2FC-4D29-849C-7EDB747E0884}"/>
              </a:ext>
            </a:extLst>
          </p:cNvPr>
          <p:cNvSpPr txBox="1"/>
          <p:nvPr/>
        </p:nvSpPr>
        <p:spPr>
          <a:xfrm>
            <a:off x="618978" y="4660096"/>
            <a:ext cx="143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18" name="箭头: 左 17">
            <a:extLst>
              <a:ext uri="{FF2B5EF4-FFF2-40B4-BE49-F238E27FC236}">
                <a16:creationId xmlns:a16="http://schemas.microsoft.com/office/drawing/2014/main" id="{0763A348-C4C7-4F83-87A1-E28378AEB982}"/>
              </a:ext>
            </a:extLst>
          </p:cNvPr>
          <p:cNvSpPr/>
          <p:nvPr/>
        </p:nvSpPr>
        <p:spPr>
          <a:xfrm>
            <a:off x="2130038" y="4723909"/>
            <a:ext cx="2715699" cy="241705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左 18">
            <a:extLst>
              <a:ext uri="{FF2B5EF4-FFF2-40B4-BE49-F238E27FC236}">
                <a16:creationId xmlns:a16="http://schemas.microsoft.com/office/drawing/2014/main" id="{84CFF350-61EC-4B5B-AA24-704BD21A5A78}"/>
              </a:ext>
            </a:extLst>
          </p:cNvPr>
          <p:cNvSpPr/>
          <p:nvPr/>
        </p:nvSpPr>
        <p:spPr>
          <a:xfrm>
            <a:off x="6473680" y="4697928"/>
            <a:ext cx="2715699" cy="241705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CDA384EF-F841-447F-A5A7-831813C1C45E}"/>
              </a:ext>
            </a:extLst>
          </p:cNvPr>
          <p:cNvSpPr/>
          <p:nvPr/>
        </p:nvSpPr>
        <p:spPr>
          <a:xfrm>
            <a:off x="9924443" y="2824739"/>
            <a:ext cx="227144" cy="148517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Query and Format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0268" y="2321849"/>
            <a:ext cx="6018004" cy="3018636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zh-CN" sz="1400" dirty="0" err="1"/>
              <a:t>cust</a:t>
            </a:r>
            <a:r>
              <a:rPr lang="en" altLang="zh-CN" sz="1400" dirty="0"/>
              <a:t>, prod, </a:t>
            </a:r>
            <a:r>
              <a:rPr lang="en" altLang="zh-CN" sz="1400" dirty="0" err="1"/>
              <a:t>avg</a:t>
            </a:r>
            <a:r>
              <a:rPr lang="en" altLang="zh-CN" sz="1400" dirty="0"/>
              <a:t>(</a:t>
            </a:r>
            <a:r>
              <a:rPr lang="en" altLang="zh-CN" sz="1400" dirty="0" err="1"/>
              <a:t>x.quant</a:t>
            </a:r>
            <a:r>
              <a:rPr lang="en" altLang="zh-CN" sz="1400" dirty="0"/>
              <a:t>), </a:t>
            </a:r>
            <a:r>
              <a:rPr lang="en" altLang="zh-CN" sz="1400" dirty="0" err="1"/>
              <a:t>avg</a:t>
            </a:r>
            <a:r>
              <a:rPr lang="en" altLang="zh-CN" sz="1400" dirty="0"/>
              <a:t>(</a:t>
            </a:r>
            <a:r>
              <a:rPr lang="en" altLang="zh-CN" sz="1400" dirty="0" err="1"/>
              <a:t>y.quant</a:t>
            </a:r>
            <a:r>
              <a:rPr lang="en" altLang="zh-CN" sz="1400" dirty="0"/>
              <a:t>)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zh-CN" sz="1400" dirty="0"/>
              <a:t>sales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zh-CN" sz="1400" dirty="0" err="1"/>
              <a:t>cust</a:t>
            </a:r>
            <a:r>
              <a:rPr lang="en" altLang="zh-CN" sz="1400" dirty="0"/>
              <a:t>, prod; x, y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THAT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zh-CN" sz="1400" dirty="0" err="1"/>
              <a:t>x.cust</a:t>
            </a:r>
            <a:r>
              <a:rPr lang="en" altLang="zh-CN" sz="1400" dirty="0"/>
              <a:t> = </a:t>
            </a:r>
            <a:r>
              <a:rPr lang="en" altLang="zh-CN" sz="1400" dirty="0" err="1"/>
              <a:t>cust</a:t>
            </a:r>
            <a:r>
              <a:rPr lang="en" altLang="zh-CN" sz="1400" dirty="0"/>
              <a:t> and </a:t>
            </a:r>
            <a:r>
              <a:rPr lang="en" altLang="zh-CN" sz="1400" dirty="0" err="1"/>
              <a:t>x.prod</a:t>
            </a:r>
            <a:r>
              <a:rPr lang="en" altLang="zh-CN" sz="1400" dirty="0"/>
              <a:t> = prod, </a:t>
            </a:r>
            <a:r>
              <a:rPr lang="en" altLang="zh-CN" sz="1400" dirty="0" err="1"/>
              <a:t>y.cust</a:t>
            </a:r>
            <a:r>
              <a:rPr lang="en" altLang="zh-CN" sz="1400" dirty="0"/>
              <a:t> &lt;&gt; </a:t>
            </a:r>
            <a:r>
              <a:rPr lang="en" altLang="zh-CN" sz="1400" dirty="0" err="1"/>
              <a:t>cust</a:t>
            </a:r>
            <a:r>
              <a:rPr lang="en" altLang="zh-CN" sz="1400" dirty="0"/>
              <a:t> and </a:t>
            </a:r>
            <a:r>
              <a:rPr lang="en" altLang="zh-CN" sz="1400" dirty="0" err="1"/>
              <a:t>y.prod</a:t>
            </a:r>
            <a:r>
              <a:rPr lang="en" altLang="zh-CN" sz="1400" dirty="0"/>
              <a:t> = prod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5743080" y="1511710"/>
            <a:ext cx="4433046" cy="703135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.txt file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内容占位符 2">
            <a:extLst>
              <a:ext uri="{FF2B5EF4-FFF2-40B4-BE49-F238E27FC236}">
                <a16:creationId xmlns:a16="http://schemas.microsoft.com/office/drawing/2014/main" id="{F099149F-66FD-5E44-B3F4-13E6F8965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034" y="2281407"/>
            <a:ext cx="5507340" cy="154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 E-SQL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38925" y="-157269"/>
            <a:ext cx="5553075" cy="6862352"/>
          </a:xfrm>
        </p:spPr>
      </p:pic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88C74692-05C1-EF49-A0ED-AC432E6147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830269" y="1927176"/>
            <a:ext cx="8050257" cy="3549495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CB8BC1E-8BD8-B446-96F3-558F4D4FCBEB}"/>
              </a:ext>
            </a:extLst>
          </p:cNvPr>
          <p:cNvSpPr txBox="1"/>
          <p:nvPr/>
        </p:nvSpPr>
        <p:spPr>
          <a:xfrm>
            <a:off x="830269" y="1303506"/>
            <a:ext cx="1772921" cy="4580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</a:pPr>
            <a:r>
              <a:rPr lang="en-US" altLang="zh-CN" b="1" cap="all" spc="150" dirty="0">
                <a:solidFill>
                  <a:schemeClr val="accent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In TXT FIEL</a:t>
            </a:r>
            <a:endParaRPr lang="zh-CN" altLang="en-US" b="1" cap="all" spc="150" dirty="0">
              <a:solidFill>
                <a:schemeClr val="accent1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241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B1068-473D-4AA2-9997-CCE5B0F35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34" y="199598"/>
            <a:ext cx="10523531" cy="583800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E08850-34F5-4117-8C3D-D39CEC43C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922" y="1093897"/>
            <a:ext cx="4755205" cy="116509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the generated 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start.java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results on the console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B318A2-EAE6-426B-A39D-3253E65CAF2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B6A338F-0673-BD4A-AD4E-7E910EF6152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6083920" y="651181"/>
            <a:ext cx="4305219" cy="5708682"/>
          </a:xfrm>
        </p:spPr>
      </p:pic>
    </p:spTree>
    <p:extLst>
      <p:ext uri="{BB962C8B-B14F-4D97-AF65-F5344CB8AC3E}">
        <p14:creationId xmlns:p14="http://schemas.microsoft.com/office/powerpoint/2010/main" val="1809569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F425E0-358C-4A99-89C8-72C6C8AD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and Limitations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8AACA-621F-48EF-A6BD-2CD5F509A3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1842BD-B9E2-4DC8-89F1-41FB73AC2BA6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592281" y="1622637"/>
            <a:ext cx="4433046" cy="703135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zh-CN" alt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259729-0168-4F0C-B68D-5810058894D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CD5B2-9934-4415-91A0-E6BB96E646E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altLang="zh-CN" dirty="0"/>
              <a:t>PostgreSQL JDBC Driver Version 42.2.12</a:t>
            </a:r>
          </a:p>
          <a:p>
            <a:r>
              <a:rPr lang="en-US" altLang="zh-CN" dirty="0"/>
              <a:t>Regular Expression</a:t>
            </a:r>
          </a:p>
          <a:p>
            <a:r>
              <a:rPr lang="en-US" altLang="zh-CN" dirty="0"/>
              <a:t>Java and Java Swing graphical programming</a:t>
            </a:r>
            <a:r>
              <a:rPr lang="zh-CN" altLang="en-US" dirty="0"/>
              <a:t>（</a:t>
            </a:r>
            <a:r>
              <a:rPr lang="en" altLang="zh-CN" b="1" dirty="0" err="1"/>
              <a:t>JFileChooser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2DF1BA07-A227-4762-BC63-F6E7CA1C66B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92281" y="2474913"/>
            <a:ext cx="4434840" cy="3094037"/>
          </a:xfrm>
        </p:spPr>
        <p:txBody>
          <a:bodyPr/>
          <a:lstStyle/>
          <a:p>
            <a:r>
              <a:rPr lang="en" altLang="zh-CN" dirty="0"/>
              <a:t>The query process is long and not optimized</a:t>
            </a:r>
          </a:p>
          <a:p>
            <a:r>
              <a:rPr lang="en" altLang="zh-CN" dirty="0"/>
              <a:t>Only E-SQL in the above format is supported (no WHERE statement)</a:t>
            </a:r>
          </a:p>
          <a:p>
            <a:r>
              <a:rPr lang="en" altLang="zh-CN"/>
              <a:t>The format of the output is not perfect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758035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{44D11346-B290-42CF-B87D-CEA9264F61DE}tf78318446_win32</Template>
  <TotalTime>134</TotalTime>
  <Words>482</Words>
  <Application>Microsoft Macintosh PowerPoint</Application>
  <PresentationFormat>宽屏</PresentationFormat>
  <Paragraphs>68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SimSun</vt:lpstr>
      <vt:lpstr>Meiryo UI</vt:lpstr>
      <vt:lpstr>Microsoft YaHei UI</vt:lpstr>
      <vt:lpstr>Arial</vt:lpstr>
      <vt:lpstr>Calibri</vt:lpstr>
      <vt:lpstr>Times New Roman</vt:lpstr>
      <vt:lpstr>Bold Tech</vt:lpstr>
      <vt:lpstr>CS562-A </vt:lpstr>
      <vt:lpstr>Standard SQL Query</vt:lpstr>
      <vt:lpstr>Project Purpose</vt:lpstr>
      <vt:lpstr>EMF Query</vt:lpstr>
      <vt:lpstr>Rough Structure</vt:lpstr>
      <vt:lpstr>Input Query and Format</vt:lpstr>
      <vt:lpstr>Translate E-SQL</vt:lpstr>
      <vt:lpstr>Result</vt:lpstr>
      <vt:lpstr>Technology and Limitations</vt:lpstr>
      <vt:lpstr>Summary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CS562-A </dc:title>
  <dc:creator>wang zichong</dc:creator>
  <cp:lastModifiedBy>Zhipeng Yin</cp:lastModifiedBy>
  <cp:revision>27</cp:revision>
  <dcterms:created xsi:type="dcterms:W3CDTF">2021-05-14T17:29:09Z</dcterms:created>
  <dcterms:modified xsi:type="dcterms:W3CDTF">2021-05-15T09:16:06Z</dcterms:modified>
</cp:coreProperties>
</file>